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1"/>
  </p:handoutMasterIdLst>
  <p:sldIdLst>
    <p:sldId id="263" r:id="rId2"/>
    <p:sldId id="256" r:id="rId3"/>
    <p:sldId id="257" r:id="rId4"/>
    <p:sldId id="269" r:id="rId5"/>
    <p:sldId id="267" r:id="rId6"/>
    <p:sldId id="265" r:id="rId7"/>
    <p:sldId id="268" r:id="rId8"/>
    <p:sldId id="261"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0070C0"/>
    <a:srgbClr val="4788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60"/>
        <p:guide pos="3840"/>
        <p:guide orient="horz" pos="1492"/>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数据存储的基本原理</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6.1</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2778663" y="2305615"/>
            <a:ext cx="6660800" cy="2246769"/>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数据存储的</a:t>
            </a:r>
            <a:endParaRPr lang="en-US" altLang="zh-CN"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基本原理</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1539171" y="1625411"/>
            <a:ext cx="5957888" cy="4470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在利用计算机解决实际问题时</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，需</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要一些空间来保存待处理的数据、运算的中间结果和运算的最终结果，这些空间就是计算机的</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内存空间</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5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内存空间中含有大量的存储单元，每个存储单元由一个</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唯一</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内存地址</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标识，可以存放</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个字节的数据，内存地址的编号从</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开始，顺次增</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，右图是内存地址示例。</a:t>
            </a:r>
          </a:p>
        </p:txBody>
      </p:sp>
      <p:grpSp>
        <p:nvGrpSpPr>
          <p:cNvPr id="22" name="组合 21">
            <a:extLst>
              <a:ext uri="{FF2B5EF4-FFF2-40B4-BE49-F238E27FC236}">
                <a16:creationId xmlns:a16="http://schemas.microsoft.com/office/drawing/2014/main" id="{5E88D0AF-385C-4A9B-A9FD-254CE90EAAA4}"/>
              </a:ext>
            </a:extLst>
          </p:cNvPr>
          <p:cNvGrpSpPr/>
          <p:nvPr/>
        </p:nvGrpSpPr>
        <p:grpSpPr>
          <a:xfrm>
            <a:off x="1106432" y="1519842"/>
            <a:ext cx="6475172" cy="4681781"/>
            <a:chOff x="4188196" y="2127479"/>
            <a:chExt cx="3910692" cy="3650794"/>
          </a:xfrm>
        </p:grpSpPr>
        <p:grpSp>
          <p:nvGrpSpPr>
            <p:cNvPr id="23" name="组合 22">
              <a:extLst>
                <a:ext uri="{FF2B5EF4-FFF2-40B4-BE49-F238E27FC236}">
                  <a16:creationId xmlns:a16="http://schemas.microsoft.com/office/drawing/2014/main" id="{C719AA94-170E-49D5-A79D-7B2582238DAB}"/>
                </a:ext>
              </a:extLst>
            </p:cNvPr>
            <p:cNvGrpSpPr/>
            <p:nvPr/>
          </p:nvGrpSpPr>
          <p:grpSpPr>
            <a:xfrm>
              <a:off x="4188196" y="2127479"/>
              <a:ext cx="3910692" cy="3650794"/>
              <a:chOff x="4188196" y="2127479"/>
              <a:chExt cx="3910692" cy="3650794"/>
            </a:xfrm>
          </p:grpSpPr>
          <p:sp>
            <p:nvSpPr>
              <p:cNvPr id="34" name="任意多边形 93">
                <a:extLst>
                  <a:ext uri="{FF2B5EF4-FFF2-40B4-BE49-F238E27FC236}">
                    <a16:creationId xmlns:a16="http://schemas.microsoft.com/office/drawing/2014/main" id="{C56B3AB7-F2D8-4FA7-AB01-92E5FF451633}"/>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6" name="矩形: 圆角 35">
                <a:extLst>
                  <a:ext uri="{FF2B5EF4-FFF2-40B4-BE49-F238E27FC236}">
                    <a16:creationId xmlns:a16="http://schemas.microsoft.com/office/drawing/2014/main" id="{95DB4897-BB90-46ED-B47F-E0DD2BF220C9}"/>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93">
                <a:extLst>
                  <a:ext uri="{FF2B5EF4-FFF2-40B4-BE49-F238E27FC236}">
                    <a16:creationId xmlns:a16="http://schemas.microsoft.com/office/drawing/2014/main" id="{76B792D8-4898-4FD1-8B0F-57E8C5B81E82}"/>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任意多边形 93">
                <a:extLst>
                  <a:ext uri="{FF2B5EF4-FFF2-40B4-BE49-F238E27FC236}">
                    <a16:creationId xmlns:a16="http://schemas.microsoft.com/office/drawing/2014/main" id="{BFA754AC-080C-4CA6-926B-E0722180523D}"/>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9" name="任意多边形 93">
                <a:extLst>
                  <a:ext uri="{FF2B5EF4-FFF2-40B4-BE49-F238E27FC236}">
                    <a16:creationId xmlns:a16="http://schemas.microsoft.com/office/drawing/2014/main" id="{0C86B5A0-DCD0-4A04-A690-7CDBA8801EE9}"/>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4" name="直接连接符 23">
              <a:extLst>
                <a:ext uri="{FF2B5EF4-FFF2-40B4-BE49-F238E27FC236}">
                  <a16:creationId xmlns:a16="http://schemas.microsoft.com/office/drawing/2014/main" id="{2A7B0558-36BB-4482-8B4B-8F7580C59343}"/>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783CD7A-4040-4052-8B03-0BBF3671EE21}"/>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59D6951-A30A-4F93-96B2-D7B8A38152C1}"/>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F1542A8-C88C-4EAD-910A-3083BF150EE3}"/>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pic>
        <p:nvPicPr>
          <p:cNvPr id="44" name="Picture 2">
            <a:extLst>
              <a:ext uri="{FF2B5EF4-FFF2-40B4-BE49-F238E27FC236}">
                <a16:creationId xmlns:a16="http://schemas.microsoft.com/office/drawing/2014/main" id="{0F6BE5D2-48C0-4DF3-A7A9-C6D0C1DD07FD}"/>
              </a:ext>
            </a:extLst>
          </p:cNvPr>
          <p:cNvPicPr>
            <a:picLocks noChangeAspect="1" noChangeArrowheads="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b="11978"/>
          <a:stretch/>
        </p:blipFill>
        <p:spPr bwMode="auto">
          <a:xfrm>
            <a:off x="7640627" y="1859433"/>
            <a:ext cx="3826463" cy="3923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9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additive="base">
                                        <p:cTn id="18" dur="500" fill="hold"/>
                                        <p:tgtEl>
                                          <p:spTgt spid="44"/>
                                        </p:tgtEl>
                                        <p:attrNameLst>
                                          <p:attrName>ppt_x</p:attrName>
                                        </p:attrNameLst>
                                      </p:cBhvr>
                                      <p:tavLst>
                                        <p:tav tm="0">
                                          <p:val>
                                            <p:strVal val="#ppt_x"/>
                                          </p:val>
                                        </p:tav>
                                        <p:tav tm="100000">
                                          <p:val>
                                            <p:strVal val="#ppt_x"/>
                                          </p:val>
                                        </p:tav>
                                      </p:tavLst>
                                    </p:anim>
                                    <p:anim calcmode="lin" valueType="num">
                                      <p:cBhvr additive="base">
                                        <p:cTn id="1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698533" y="1893477"/>
            <a:ext cx="8844812" cy="2862322"/>
          </a:xfrm>
          <a:prstGeom prst="rect">
            <a:avLst/>
          </a:prstGeom>
          <a:noFill/>
        </p:spPr>
        <p:txBody>
          <a:bodyPr wrap="square" rtlCol="0">
            <a:spAutoFit/>
          </a:bodyPr>
          <a:lstStyle/>
          <a:p>
            <a:pPr marL="342900" indent="-342900">
              <a:lnSpc>
                <a:spcPct val="150000"/>
              </a:lnSpc>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位系统中，内存地址由</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位二进制数组成，内存地址编号从</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开始、最大为</a:t>
            </a:r>
            <a:r>
              <a:rPr lang="en-US" altLang="zh-CN"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2</a:t>
            </a:r>
            <a:r>
              <a:rPr lang="en-US" altLang="zh-CN" sz="2400" baseline="300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32</a:t>
            </a:r>
            <a:r>
              <a:rPr lang="en-US" altLang="zh-CN"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-1 </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位系统理论支持的最大内存容量为</a:t>
            </a:r>
            <a:r>
              <a:rPr lang="en-US" altLang="zh-CN"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2</a:t>
            </a:r>
            <a:r>
              <a:rPr lang="en-US" altLang="zh-CN" sz="2400" baseline="300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32</a:t>
            </a:r>
            <a:r>
              <a:rPr lang="zh-CN" altLang="en-US"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=4G</a:t>
            </a:r>
            <a:r>
              <a:rPr lang="zh-CN" altLang="en-US" sz="2400" dirty="0">
                <a:solidFill>
                  <a:schemeClr val="tx1">
                    <a:lumMod val="85000"/>
                    <a:lumOff val="15000"/>
                  </a:schemeClr>
                </a:solidFill>
                <a:latin typeface="Times New Roman" panose="02020603050405020304" pitchFamily="18" charset="0"/>
                <a:ea typeface="宋体" pitchFamily="2"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字节。</a:t>
            </a:r>
          </a:p>
          <a:p>
            <a:pPr marL="342900" indent="-342900">
              <a:lnSpc>
                <a:spcPct val="150000"/>
              </a:lnSpc>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位系统中，内存地址由</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位二进制数组成，因此，</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位系统理论支持的最大内存容量为</a:t>
            </a:r>
            <a:r>
              <a:rPr lang="en-US" altLang="zh-CN"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aseline="300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=16777216T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）字节。</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519518"/>
            <a:ext cx="9210177" cy="3695468"/>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789601" y="1292960"/>
            <a:ext cx="8844812" cy="941155"/>
          </a:xfrm>
          <a:prstGeom prst="rect">
            <a:avLst/>
          </a:prstGeom>
          <a:noFill/>
        </p:spPr>
        <p:txBody>
          <a:bodyPr wrap="square" rtlCol="0">
            <a:spAutoFit/>
          </a:bodyPr>
          <a:lstStyle/>
          <a:p>
            <a:pPr indent="628650">
              <a:lnSpc>
                <a:spcPct val="12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在运行一个程序时，系统将分配给该程序一些内存空间，根据内存空间中存储的数据类型不同，可将其分为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个区域：</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557587" y="1102814"/>
            <a:ext cx="9210177" cy="1565283"/>
            <a:chOff x="850263" y="4066546"/>
            <a:chExt cx="13416557" cy="2363290"/>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4066546"/>
              <a:ext cx="13416557" cy="2363290"/>
              <a:chOff x="850263" y="4066546"/>
              <a:chExt cx="13416557" cy="2363290"/>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4066546"/>
                <a:ext cx="13416557" cy="2363290"/>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096562" y="4132080"/>
                <a:ext cx="1573213" cy="303301"/>
                <a:chOff x="6168368" y="4131393"/>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24745" y="4131393"/>
                  <a:ext cx="590909"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53256" y="4131393"/>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68368" y="4131393"/>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67588" y="4132767"/>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52476" y="4132767"/>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23965" y="4132767"/>
              <a:ext cx="590909" cy="301926"/>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
        <p:nvSpPr>
          <p:cNvPr id="42" name="矩形 41">
            <a:extLst>
              <a:ext uri="{FF2B5EF4-FFF2-40B4-BE49-F238E27FC236}">
                <a16:creationId xmlns:a16="http://schemas.microsoft.com/office/drawing/2014/main" id="{D790C1B9-00F1-4401-B800-7261243F47EA}"/>
              </a:ext>
            </a:extLst>
          </p:cNvPr>
          <p:cNvSpPr/>
          <p:nvPr/>
        </p:nvSpPr>
        <p:spPr>
          <a:xfrm>
            <a:off x="1791508" y="3465325"/>
            <a:ext cx="3931010" cy="2242858"/>
          </a:xfrm>
          <a:prstGeom prst="rect">
            <a:avLst/>
          </a:prstGeom>
        </p:spPr>
        <p:txBody>
          <a:bodyPr wrap="square">
            <a:spAutoFit/>
          </a:bodyPr>
          <a:lstStyle/>
          <a:p>
            <a:pPr>
              <a:lnSpc>
                <a:spcPct val="150000"/>
              </a:lnSpc>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代码区</a:t>
            </a:r>
          </a:p>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存放程序的代码（在运行程序时会先将程序加载到内存的代码区中再执行）。</a:t>
            </a:r>
          </a:p>
        </p:txBody>
      </p:sp>
      <p:grpSp>
        <p:nvGrpSpPr>
          <p:cNvPr id="43" name="组合 42">
            <a:extLst>
              <a:ext uri="{FF2B5EF4-FFF2-40B4-BE49-F238E27FC236}">
                <a16:creationId xmlns:a16="http://schemas.microsoft.com/office/drawing/2014/main" id="{81B3E4F9-D7C7-41FD-B63F-6C00CA624913}"/>
              </a:ext>
            </a:extLst>
          </p:cNvPr>
          <p:cNvGrpSpPr/>
          <p:nvPr/>
        </p:nvGrpSpPr>
        <p:grpSpPr>
          <a:xfrm>
            <a:off x="1557587" y="3105150"/>
            <a:ext cx="4538413" cy="3240088"/>
            <a:chOff x="4188196" y="2127479"/>
            <a:chExt cx="3910692" cy="3650794"/>
          </a:xfrm>
        </p:grpSpPr>
        <p:grpSp>
          <p:nvGrpSpPr>
            <p:cNvPr id="44" name="组合 43">
              <a:extLst>
                <a:ext uri="{FF2B5EF4-FFF2-40B4-BE49-F238E27FC236}">
                  <a16:creationId xmlns:a16="http://schemas.microsoft.com/office/drawing/2014/main" id="{119EEBE7-B9E5-49B3-A6BE-5AE556E8D649}"/>
                </a:ext>
              </a:extLst>
            </p:cNvPr>
            <p:cNvGrpSpPr/>
            <p:nvPr/>
          </p:nvGrpSpPr>
          <p:grpSpPr>
            <a:xfrm>
              <a:off x="4188196" y="2127479"/>
              <a:ext cx="3910692" cy="3650794"/>
              <a:chOff x="4188196" y="2127479"/>
              <a:chExt cx="3910692" cy="3650794"/>
            </a:xfrm>
          </p:grpSpPr>
          <p:sp>
            <p:nvSpPr>
              <p:cNvPr id="49" name="任意多边形 93">
                <a:extLst>
                  <a:ext uri="{FF2B5EF4-FFF2-40B4-BE49-F238E27FC236}">
                    <a16:creationId xmlns:a16="http://schemas.microsoft.com/office/drawing/2014/main" id="{16BC7F91-C079-4C92-A796-EC1BE45AF2E6}"/>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矩形: 圆角 49">
                <a:extLst>
                  <a:ext uri="{FF2B5EF4-FFF2-40B4-BE49-F238E27FC236}">
                    <a16:creationId xmlns:a16="http://schemas.microsoft.com/office/drawing/2014/main" id="{3933539D-AE86-4C96-9B5F-26332CAA1208}"/>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93">
                <a:extLst>
                  <a:ext uri="{FF2B5EF4-FFF2-40B4-BE49-F238E27FC236}">
                    <a16:creationId xmlns:a16="http://schemas.microsoft.com/office/drawing/2014/main" id="{01095244-A0FF-48C7-9B70-789165047EC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2" name="任意多边形 93">
                <a:extLst>
                  <a:ext uri="{FF2B5EF4-FFF2-40B4-BE49-F238E27FC236}">
                    <a16:creationId xmlns:a16="http://schemas.microsoft.com/office/drawing/2014/main" id="{DD412A3D-2E32-4CEC-9DD4-FB62F17B0C8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任意多边形 93">
                <a:extLst>
                  <a:ext uri="{FF2B5EF4-FFF2-40B4-BE49-F238E27FC236}">
                    <a16:creationId xmlns:a16="http://schemas.microsoft.com/office/drawing/2014/main" id="{C0A5046C-8E46-44F0-AF8A-601EF66BA56D}"/>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45" name="直接连接符 44">
              <a:extLst>
                <a:ext uri="{FF2B5EF4-FFF2-40B4-BE49-F238E27FC236}">
                  <a16:creationId xmlns:a16="http://schemas.microsoft.com/office/drawing/2014/main" id="{E2F37146-8388-4F55-B4A4-41FFD9A86CEE}"/>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CD886A9-8DA0-4EF6-8C8A-2A697F24AFA6}"/>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4860956-F083-4CDA-BE85-C85447C7FBDC}"/>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B3AFD0-A31C-4FBD-9562-645EE578CCC1}"/>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BA65A09D-B3CE-4224-9A3F-AFAD16D3BBE4}"/>
              </a:ext>
            </a:extLst>
          </p:cNvPr>
          <p:cNvSpPr/>
          <p:nvPr/>
        </p:nvSpPr>
        <p:spPr>
          <a:xfrm>
            <a:off x="6858808" y="3406879"/>
            <a:ext cx="4278660" cy="2796856"/>
          </a:xfrm>
          <a:prstGeom prst="rect">
            <a:avLst/>
          </a:prstGeom>
        </p:spPr>
        <p:txBody>
          <a:bodyPr wrap="square">
            <a:spAutoFit/>
          </a:bodyPr>
          <a:lstStyle/>
          <a:p>
            <a:pPr>
              <a:lnSpc>
                <a:spcPct val="150000"/>
              </a:lnSpc>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全局数据区</a:t>
            </a:r>
          </a:p>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存放程序中的全局数据和静态数据（在定义全局变量或静态变量时会在全局数据区为其分配内存空间来存储数据）。</a:t>
            </a:r>
          </a:p>
        </p:txBody>
      </p:sp>
      <p:grpSp>
        <p:nvGrpSpPr>
          <p:cNvPr id="55" name="组合 54">
            <a:extLst>
              <a:ext uri="{FF2B5EF4-FFF2-40B4-BE49-F238E27FC236}">
                <a16:creationId xmlns:a16="http://schemas.microsoft.com/office/drawing/2014/main" id="{9C26C0AD-13E0-423C-AC5E-26DA1D0EDC44}"/>
              </a:ext>
            </a:extLst>
          </p:cNvPr>
          <p:cNvGrpSpPr/>
          <p:nvPr/>
        </p:nvGrpSpPr>
        <p:grpSpPr>
          <a:xfrm>
            <a:off x="6624887" y="3105150"/>
            <a:ext cx="4538413" cy="3240088"/>
            <a:chOff x="4188196" y="2127479"/>
            <a:chExt cx="3910692" cy="3650794"/>
          </a:xfrm>
        </p:grpSpPr>
        <p:grpSp>
          <p:nvGrpSpPr>
            <p:cNvPr id="56" name="组合 55">
              <a:extLst>
                <a:ext uri="{FF2B5EF4-FFF2-40B4-BE49-F238E27FC236}">
                  <a16:creationId xmlns:a16="http://schemas.microsoft.com/office/drawing/2014/main" id="{310F3E96-D719-47FF-8B3C-2B42FB09A438}"/>
                </a:ext>
              </a:extLst>
            </p:cNvPr>
            <p:cNvGrpSpPr/>
            <p:nvPr/>
          </p:nvGrpSpPr>
          <p:grpSpPr>
            <a:xfrm>
              <a:off x="4188196" y="2127479"/>
              <a:ext cx="3910692" cy="3650794"/>
              <a:chOff x="4188196" y="2127479"/>
              <a:chExt cx="3910692" cy="3650794"/>
            </a:xfrm>
          </p:grpSpPr>
          <p:sp>
            <p:nvSpPr>
              <p:cNvPr id="61" name="任意多边形 93">
                <a:extLst>
                  <a:ext uri="{FF2B5EF4-FFF2-40B4-BE49-F238E27FC236}">
                    <a16:creationId xmlns:a16="http://schemas.microsoft.com/office/drawing/2014/main" id="{9616FFED-4685-471D-9F59-D18D8979563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2" name="矩形: 圆角 61">
                <a:extLst>
                  <a:ext uri="{FF2B5EF4-FFF2-40B4-BE49-F238E27FC236}">
                    <a16:creationId xmlns:a16="http://schemas.microsoft.com/office/drawing/2014/main" id="{AB2C16FB-966E-4B19-AEF3-9BD10C8F9662}"/>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93">
                <a:extLst>
                  <a:ext uri="{FF2B5EF4-FFF2-40B4-BE49-F238E27FC236}">
                    <a16:creationId xmlns:a16="http://schemas.microsoft.com/office/drawing/2014/main" id="{A6044975-B49D-4BBC-B948-2D14FB05AFED}"/>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4" name="任意多边形 93">
                <a:extLst>
                  <a:ext uri="{FF2B5EF4-FFF2-40B4-BE49-F238E27FC236}">
                    <a16:creationId xmlns:a16="http://schemas.microsoft.com/office/drawing/2014/main" id="{C50EBB81-5FD8-48EE-A034-1B89C7D0A617}"/>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5" name="任意多边形 93">
                <a:extLst>
                  <a:ext uri="{FF2B5EF4-FFF2-40B4-BE49-F238E27FC236}">
                    <a16:creationId xmlns:a16="http://schemas.microsoft.com/office/drawing/2014/main" id="{1BEAFB6D-8980-4346-9C01-4C192A75EC90}"/>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57" name="直接连接符 56">
              <a:extLst>
                <a:ext uri="{FF2B5EF4-FFF2-40B4-BE49-F238E27FC236}">
                  <a16:creationId xmlns:a16="http://schemas.microsoft.com/office/drawing/2014/main" id="{3CD0E03E-11AA-46F1-BB82-8D64B09EC61F}"/>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7C795FF5-814F-40B2-9C33-412567833E1B}"/>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F4D5FC7-6F2C-43DA-B9D1-D2AAAA5BC5B9}"/>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BD124E1-157A-4A1A-B298-1D31B506031F}"/>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21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Effect transition="in" filter="fade">
                                      <p:cBhvr>
                                        <p:cTn id="29" dur="500"/>
                                        <p:tgtEl>
                                          <p:spTgt spid="5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2"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48EE4D4A-63BF-47B8-9235-A15DF712EBCB}"/>
              </a:ext>
            </a:extLst>
          </p:cNvPr>
          <p:cNvSpPr/>
          <p:nvPr/>
        </p:nvSpPr>
        <p:spPr>
          <a:xfrm>
            <a:off x="1228800" y="2169131"/>
            <a:ext cx="3931010" cy="3350854"/>
          </a:xfrm>
          <a:prstGeom prst="rect">
            <a:avLst/>
          </a:prstGeom>
        </p:spPr>
        <p:txBody>
          <a:bodyPr wrap="square">
            <a:spAutoFit/>
          </a:bodyPr>
          <a:lstStyle/>
          <a:p>
            <a:pPr>
              <a:lnSpc>
                <a:spcPct val="150000"/>
              </a:lnSpc>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堆区</a:t>
            </a:r>
            <a:endPar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存放程序中的动态数据（使用动态方式分配内存时会在堆区分配内存空间来存储数据，关于动态内存分配的内容后面我们会学习）。</a:t>
            </a:r>
          </a:p>
        </p:txBody>
      </p:sp>
      <p:grpSp>
        <p:nvGrpSpPr>
          <p:cNvPr id="16" name="组合 15">
            <a:extLst>
              <a:ext uri="{FF2B5EF4-FFF2-40B4-BE49-F238E27FC236}">
                <a16:creationId xmlns:a16="http://schemas.microsoft.com/office/drawing/2014/main" id="{7EAE51BF-F4D1-4067-91D3-84029A54D2A9}"/>
              </a:ext>
            </a:extLst>
          </p:cNvPr>
          <p:cNvGrpSpPr/>
          <p:nvPr/>
        </p:nvGrpSpPr>
        <p:grpSpPr>
          <a:xfrm>
            <a:off x="994879" y="1808956"/>
            <a:ext cx="4538413" cy="4052582"/>
            <a:chOff x="4188196" y="2127479"/>
            <a:chExt cx="3910692" cy="3650794"/>
          </a:xfrm>
        </p:grpSpPr>
        <p:grpSp>
          <p:nvGrpSpPr>
            <p:cNvPr id="17" name="组合 16">
              <a:extLst>
                <a:ext uri="{FF2B5EF4-FFF2-40B4-BE49-F238E27FC236}">
                  <a16:creationId xmlns:a16="http://schemas.microsoft.com/office/drawing/2014/main" id="{30459835-DE15-4A66-8250-BFF262EF83EB}"/>
                </a:ext>
              </a:extLst>
            </p:cNvPr>
            <p:cNvGrpSpPr/>
            <p:nvPr/>
          </p:nvGrpSpPr>
          <p:grpSpPr>
            <a:xfrm>
              <a:off x="4188196" y="2127479"/>
              <a:ext cx="3910692" cy="3650794"/>
              <a:chOff x="4188196" y="2127479"/>
              <a:chExt cx="3910692" cy="3650794"/>
            </a:xfrm>
          </p:grpSpPr>
          <p:sp>
            <p:nvSpPr>
              <p:cNvPr id="22" name="任意多边形 93">
                <a:extLst>
                  <a:ext uri="{FF2B5EF4-FFF2-40B4-BE49-F238E27FC236}">
                    <a16:creationId xmlns:a16="http://schemas.microsoft.com/office/drawing/2014/main" id="{ABAD4619-C958-489A-881A-C788DDB9275B}"/>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3" name="矩形: 圆角 22">
                <a:extLst>
                  <a:ext uri="{FF2B5EF4-FFF2-40B4-BE49-F238E27FC236}">
                    <a16:creationId xmlns:a16="http://schemas.microsoft.com/office/drawing/2014/main" id="{3E303175-0D74-4B51-B003-FFD1135F0CFF}"/>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93">
                <a:extLst>
                  <a:ext uri="{FF2B5EF4-FFF2-40B4-BE49-F238E27FC236}">
                    <a16:creationId xmlns:a16="http://schemas.microsoft.com/office/drawing/2014/main" id="{9EA3E4B1-1864-4324-A7AE-69E21ABAECB1}"/>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任意多边形 93">
                <a:extLst>
                  <a:ext uri="{FF2B5EF4-FFF2-40B4-BE49-F238E27FC236}">
                    <a16:creationId xmlns:a16="http://schemas.microsoft.com/office/drawing/2014/main" id="{412739BC-D73D-45A8-A4D8-206D40BAB68E}"/>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任意多边形 93">
                <a:extLst>
                  <a:ext uri="{FF2B5EF4-FFF2-40B4-BE49-F238E27FC236}">
                    <a16:creationId xmlns:a16="http://schemas.microsoft.com/office/drawing/2014/main" id="{47C24370-E6C8-4A66-BC73-F5DD93E67E48}"/>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8" name="直接连接符 17">
              <a:extLst>
                <a:ext uri="{FF2B5EF4-FFF2-40B4-BE49-F238E27FC236}">
                  <a16:creationId xmlns:a16="http://schemas.microsoft.com/office/drawing/2014/main" id="{9C571FA5-8B1C-4FCD-8CD6-CFD8ADC6F9A0}"/>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BED28B-D261-4930-A719-032B146BBB89}"/>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64D5755-C5C6-456D-9F26-3815A5829911}"/>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DD755B-2E9F-4E17-BE8B-7A3C421FF85E}"/>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7" name="矩形 26">
            <a:extLst>
              <a:ext uri="{FF2B5EF4-FFF2-40B4-BE49-F238E27FC236}">
                <a16:creationId xmlns:a16="http://schemas.microsoft.com/office/drawing/2014/main" id="{D2FDBD2E-CBEF-418C-B44F-DE244EC8200B}"/>
              </a:ext>
            </a:extLst>
          </p:cNvPr>
          <p:cNvSpPr/>
          <p:nvPr/>
        </p:nvSpPr>
        <p:spPr>
          <a:xfrm>
            <a:off x="6926216" y="2209960"/>
            <a:ext cx="4179220" cy="2242858"/>
          </a:xfrm>
          <a:prstGeom prst="rect">
            <a:avLst/>
          </a:prstGeom>
        </p:spPr>
        <p:txBody>
          <a:bodyPr wrap="square">
            <a:spAutoFit/>
          </a:bodyPr>
          <a:lstStyle/>
          <a:p>
            <a:pPr>
              <a:lnSpc>
                <a:spcPct val="150000"/>
              </a:lnSpc>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栈区</a:t>
            </a:r>
          </a:p>
          <a:p>
            <a:pPr>
              <a:lnSpc>
                <a:spcPct val="150000"/>
              </a:lnSpc>
            </a:pPr>
            <a:r>
              <a:rPr lang="zh-CN" altLang="en-US" sz="2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存放程序中的局部数据（在定义局部变量时会在栈区为其分配内存空间来存储数据）。</a:t>
            </a:r>
          </a:p>
        </p:txBody>
      </p:sp>
      <p:grpSp>
        <p:nvGrpSpPr>
          <p:cNvPr id="28" name="组合 27">
            <a:extLst>
              <a:ext uri="{FF2B5EF4-FFF2-40B4-BE49-F238E27FC236}">
                <a16:creationId xmlns:a16="http://schemas.microsoft.com/office/drawing/2014/main" id="{E9EA2566-0B37-467B-B874-89C9DAEBB6F7}"/>
              </a:ext>
            </a:extLst>
          </p:cNvPr>
          <p:cNvGrpSpPr/>
          <p:nvPr/>
        </p:nvGrpSpPr>
        <p:grpSpPr>
          <a:xfrm>
            <a:off x="6692295" y="1808956"/>
            <a:ext cx="4538413" cy="4052582"/>
            <a:chOff x="4188196" y="2127479"/>
            <a:chExt cx="3910692" cy="3650794"/>
          </a:xfrm>
        </p:grpSpPr>
        <p:grpSp>
          <p:nvGrpSpPr>
            <p:cNvPr id="29" name="组合 28">
              <a:extLst>
                <a:ext uri="{FF2B5EF4-FFF2-40B4-BE49-F238E27FC236}">
                  <a16:creationId xmlns:a16="http://schemas.microsoft.com/office/drawing/2014/main" id="{DA514424-146B-4488-969C-1AEB2227FBBD}"/>
                </a:ext>
              </a:extLst>
            </p:cNvPr>
            <p:cNvGrpSpPr/>
            <p:nvPr/>
          </p:nvGrpSpPr>
          <p:grpSpPr>
            <a:xfrm>
              <a:off x="4188196" y="2127479"/>
              <a:ext cx="3910692" cy="3650794"/>
              <a:chOff x="4188196" y="2127479"/>
              <a:chExt cx="3910692" cy="3650794"/>
            </a:xfrm>
          </p:grpSpPr>
          <p:sp>
            <p:nvSpPr>
              <p:cNvPr id="44" name="任意多边形 93">
                <a:extLst>
                  <a:ext uri="{FF2B5EF4-FFF2-40B4-BE49-F238E27FC236}">
                    <a16:creationId xmlns:a16="http://schemas.microsoft.com/office/drawing/2014/main" id="{557ADC7D-751E-463C-A914-7CA3856D661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矩形: 圆角 44">
                <a:extLst>
                  <a:ext uri="{FF2B5EF4-FFF2-40B4-BE49-F238E27FC236}">
                    <a16:creationId xmlns:a16="http://schemas.microsoft.com/office/drawing/2014/main" id="{C49B5D04-6D04-4123-B26B-E7AF6B4158B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93">
                <a:extLst>
                  <a:ext uri="{FF2B5EF4-FFF2-40B4-BE49-F238E27FC236}">
                    <a16:creationId xmlns:a16="http://schemas.microsoft.com/office/drawing/2014/main" id="{342952FA-DCB6-442B-B0B9-C50C238A629D}"/>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任意多边形 93">
                <a:extLst>
                  <a:ext uri="{FF2B5EF4-FFF2-40B4-BE49-F238E27FC236}">
                    <a16:creationId xmlns:a16="http://schemas.microsoft.com/office/drawing/2014/main" id="{CDDFE2EB-03BC-40B5-AE05-95AF7C0D4853}"/>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任意多边形 93">
                <a:extLst>
                  <a:ext uri="{FF2B5EF4-FFF2-40B4-BE49-F238E27FC236}">
                    <a16:creationId xmlns:a16="http://schemas.microsoft.com/office/drawing/2014/main" id="{FEA387A9-E59C-4090-AD6E-95DDAAB3BDAA}"/>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0" name="直接连接符 29">
              <a:extLst>
                <a:ext uri="{FF2B5EF4-FFF2-40B4-BE49-F238E27FC236}">
                  <a16:creationId xmlns:a16="http://schemas.microsoft.com/office/drawing/2014/main" id="{2D2FEF4B-A551-4659-897D-9C26F03E7F21}"/>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B931505-8E3E-441C-BFE0-A4C95BC43E9D}"/>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CF3FE2D-8B5D-4F1B-9012-1F5BB95AA173}"/>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1D1EEE5-3FDB-4661-9E83-B794DDFAF83D}"/>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0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903593" y="2860259"/>
            <a:ext cx="8251461" cy="1135054"/>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定义任何一个变量，系统都会为其分配一定大小的内存空间，访问变量实际上就是访问其所对应内存空间中的数据。</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217151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2067406" y="2030476"/>
            <a:ext cx="8251461" cy="2797048"/>
          </a:xfrm>
          <a:prstGeom prst="rect">
            <a:avLst/>
          </a:prstGeom>
          <a:noFill/>
        </p:spPr>
        <p:txBody>
          <a:bodyPr wrap="square" rtlCol="0">
            <a:spAutoFit/>
          </a:bodyPr>
          <a:lstStyle/>
          <a:p>
            <a:pPr marL="342900" indent="-342900">
              <a:lnSpc>
                <a:spcPct val="150000"/>
              </a:lnSpc>
              <a:buClr>
                <a:schemeClr val="tx1">
                  <a:lumMod val="85000"/>
                  <a:lumOff val="15000"/>
                </a:schemeClr>
              </a:buClr>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位系统中内存地址由</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位二进制数组成。</a:t>
            </a:r>
          </a:p>
          <a:p>
            <a:pPr marL="342900" indent="-342900">
              <a:lnSpc>
                <a:spcPct val="150000"/>
              </a:lnSpc>
              <a:buClr>
                <a:schemeClr val="tx1">
                  <a:lumMod val="85000"/>
                  <a:lumOff val="15000"/>
                </a:schemeClr>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十六进制数是二进制数的压缩表示形式，</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位十六进制数相当于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位二进制数，为了简化地址表示，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位系统中的内存地址通常以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位十六进制数表示。同理，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位系统中的内存地址通常以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位十六进制数表示。</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85215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1CF5272C-61EA-4BA6-82C3-D2C8BC9DBDDA}"/>
              </a:ext>
            </a:extLst>
          </p:cNvPr>
          <p:cNvGrpSpPr/>
          <p:nvPr/>
        </p:nvGrpSpPr>
        <p:grpSpPr>
          <a:xfrm>
            <a:off x="652049" y="943242"/>
            <a:ext cx="10872080" cy="1513526"/>
            <a:chOff x="652960" y="943242"/>
            <a:chExt cx="10517105" cy="1013743"/>
          </a:xfrm>
        </p:grpSpPr>
        <p:sp>
          <p:nvSpPr>
            <p:cNvPr id="2" name="矩形 1">
              <a:extLst>
                <a:ext uri="{FF2B5EF4-FFF2-40B4-BE49-F238E27FC236}">
                  <a16:creationId xmlns:a16="http://schemas.microsoft.com/office/drawing/2014/main" id="{5C8C2877-D49A-413D-8F75-A7CE4F41EF8E}"/>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手动输入 2">
              <a:extLst>
                <a:ext uri="{FF2B5EF4-FFF2-40B4-BE49-F238E27FC236}">
                  <a16:creationId xmlns:a16="http://schemas.microsoft.com/office/drawing/2014/main" id="{412F7FFA-60BD-437F-8A1E-538A5133F44D}"/>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5F57B23-EF33-48D4-837C-EC48F08E9583}"/>
                </a:ext>
              </a:extLst>
            </p:cNvPr>
            <p:cNvSpPr txBox="1"/>
            <p:nvPr/>
          </p:nvSpPr>
          <p:spPr>
            <a:xfrm>
              <a:off x="652960" y="1302943"/>
              <a:ext cx="1187764" cy="309218"/>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例如</a:t>
              </a:r>
            </a:p>
          </p:txBody>
        </p:sp>
        <p:sp>
          <p:nvSpPr>
            <p:cNvPr id="5" name="文本框 4">
              <a:extLst>
                <a:ext uri="{FF2B5EF4-FFF2-40B4-BE49-F238E27FC236}">
                  <a16:creationId xmlns:a16="http://schemas.microsoft.com/office/drawing/2014/main" id="{24A16E77-BFB8-4B9F-96F7-EE8A63046BF1}"/>
                </a:ext>
              </a:extLst>
            </p:cNvPr>
            <p:cNvSpPr txBox="1"/>
            <p:nvPr/>
          </p:nvSpPr>
          <p:spPr>
            <a:xfrm>
              <a:off x="2129943" y="1038572"/>
              <a:ext cx="9018759" cy="803967"/>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中，有如下变量定义语句</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0x61626364</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系统会为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分配</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字节的内存空间，且该片内存空间中所存储的数据为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0x61626364</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，假设变量内存空间的首地址为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0x0025f758</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。则：</a:t>
              </a:r>
            </a:p>
          </p:txBody>
        </p:sp>
        <p:grpSp>
          <p:nvGrpSpPr>
            <p:cNvPr id="6" name="组合 5">
              <a:extLst>
                <a:ext uri="{FF2B5EF4-FFF2-40B4-BE49-F238E27FC236}">
                  <a16:creationId xmlns:a16="http://schemas.microsoft.com/office/drawing/2014/main" id="{55884969-4576-4B5A-B689-E5582AA5F83C}"/>
                </a:ext>
              </a:extLst>
            </p:cNvPr>
            <p:cNvGrpSpPr/>
            <p:nvPr/>
          </p:nvGrpSpPr>
          <p:grpSpPr>
            <a:xfrm>
              <a:off x="11017251" y="950401"/>
              <a:ext cx="152814" cy="165397"/>
              <a:chOff x="6181413" y="1023323"/>
              <a:chExt cx="152814" cy="165397"/>
            </a:xfrm>
          </p:grpSpPr>
          <p:cxnSp>
            <p:nvCxnSpPr>
              <p:cNvPr id="7" name="直接连接符 6">
                <a:extLst>
                  <a:ext uri="{FF2B5EF4-FFF2-40B4-BE49-F238E27FC236}">
                    <a16:creationId xmlns:a16="http://schemas.microsoft.com/office/drawing/2014/main" id="{60B63927-2A9B-407A-86BE-69D08DE8F4E7}"/>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A5222D7-F18D-4DFA-8967-1601E8E4A27D}"/>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62F10CD1-5A05-4A73-B509-D2501E583533}"/>
                </a:ext>
              </a:extLst>
            </p:cNvPr>
            <p:cNvGrpSpPr/>
            <p:nvPr/>
          </p:nvGrpSpPr>
          <p:grpSpPr>
            <a:xfrm rot="5400000">
              <a:off x="11009166" y="1758316"/>
              <a:ext cx="152814" cy="165397"/>
              <a:chOff x="6186411" y="1028702"/>
              <a:chExt cx="152814" cy="165397"/>
            </a:xfrm>
          </p:grpSpPr>
          <p:cxnSp>
            <p:nvCxnSpPr>
              <p:cNvPr id="10" name="直接连接符 9">
                <a:extLst>
                  <a:ext uri="{FF2B5EF4-FFF2-40B4-BE49-F238E27FC236}">
                    <a16:creationId xmlns:a16="http://schemas.microsoft.com/office/drawing/2014/main" id="{5065338C-DCB8-4E71-918E-CB4EE2B8676B}"/>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D19401E-13E0-4CA7-91C3-36BDC6C1CB0B}"/>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8" name="组合 27">
            <a:extLst>
              <a:ext uri="{FF2B5EF4-FFF2-40B4-BE49-F238E27FC236}">
                <a16:creationId xmlns:a16="http://schemas.microsoft.com/office/drawing/2014/main" id="{0A85B318-E309-40FE-B6BA-3F9E502DB4D5}"/>
              </a:ext>
            </a:extLst>
          </p:cNvPr>
          <p:cNvGrpSpPr/>
          <p:nvPr/>
        </p:nvGrpSpPr>
        <p:grpSpPr>
          <a:xfrm>
            <a:off x="3307026" y="2478305"/>
            <a:ext cx="5230906" cy="3850396"/>
            <a:chOff x="4188196" y="2127479"/>
            <a:chExt cx="3910692" cy="3650794"/>
          </a:xfrm>
        </p:grpSpPr>
        <p:grpSp>
          <p:nvGrpSpPr>
            <p:cNvPr id="29" name="组合 28">
              <a:extLst>
                <a:ext uri="{FF2B5EF4-FFF2-40B4-BE49-F238E27FC236}">
                  <a16:creationId xmlns:a16="http://schemas.microsoft.com/office/drawing/2014/main" id="{745D7894-9E5F-4BC1-8D29-CCBE9AA7C77F}"/>
                </a:ext>
              </a:extLst>
            </p:cNvPr>
            <p:cNvGrpSpPr/>
            <p:nvPr/>
          </p:nvGrpSpPr>
          <p:grpSpPr>
            <a:xfrm>
              <a:off x="4188196" y="2127479"/>
              <a:ext cx="3910692" cy="3650794"/>
              <a:chOff x="4188196" y="2127479"/>
              <a:chExt cx="3910692" cy="3650794"/>
            </a:xfrm>
          </p:grpSpPr>
          <p:sp>
            <p:nvSpPr>
              <p:cNvPr id="34" name="任意多边形 93">
                <a:extLst>
                  <a:ext uri="{FF2B5EF4-FFF2-40B4-BE49-F238E27FC236}">
                    <a16:creationId xmlns:a16="http://schemas.microsoft.com/office/drawing/2014/main" id="{2ABC935D-2731-45B3-8A31-C6AC84958352}"/>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 name="矩形: 圆角 34">
                <a:extLst>
                  <a:ext uri="{FF2B5EF4-FFF2-40B4-BE49-F238E27FC236}">
                    <a16:creationId xmlns:a16="http://schemas.microsoft.com/office/drawing/2014/main" id="{14DE92BB-724C-45AB-9412-E313FB58F315}"/>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93">
                <a:extLst>
                  <a:ext uri="{FF2B5EF4-FFF2-40B4-BE49-F238E27FC236}">
                    <a16:creationId xmlns:a16="http://schemas.microsoft.com/office/drawing/2014/main" id="{5751A9EF-9BA9-4C2C-A7A1-11491A32F6B2}"/>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 name="任意多边形 93">
                <a:extLst>
                  <a:ext uri="{FF2B5EF4-FFF2-40B4-BE49-F238E27FC236}">
                    <a16:creationId xmlns:a16="http://schemas.microsoft.com/office/drawing/2014/main" id="{F7EA9E37-1A9E-4020-B99C-E64DEFA1688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任意多边形 93">
                <a:extLst>
                  <a:ext uri="{FF2B5EF4-FFF2-40B4-BE49-F238E27FC236}">
                    <a16:creationId xmlns:a16="http://schemas.microsoft.com/office/drawing/2014/main" id="{2103DBB9-DB0B-49D8-959C-40437DFE9C1C}"/>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0" name="直接连接符 29">
              <a:extLst>
                <a:ext uri="{FF2B5EF4-FFF2-40B4-BE49-F238E27FC236}">
                  <a16:creationId xmlns:a16="http://schemas.microsoft.com/office/drawing/2014/main" id="{0BAE9D5C-0036-43BC-9947-9EA5332894A7}"/>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2F0AECC-1B59-43A6-AF95-3A384087D9F3}"/>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9AF988F-96AC-4697-8104-34A27C7F52EA}"/>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783D23C-532E-43EF-89BB-111CFEA7264F}"/>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aphicFrame>
        <p:nvGraphicFramePr>
          <p:cNvPr id="12" name="表格 11">
            <a:extLst>
              <a:ext uri="{FF2B5EF4-FFF2-40B4-BE49-F238E27FC236}">
                <a16:creationId xmlns:a16="http://schemas.microsoft.com/office/drawing/2014/main" id="{27A4BB76-9F5A-490F-8C03-3C7E7F30C64F}"/>
              </a:ext>
            </a:extLst>
          </p:cNvPr>
          <p:cNvGraphicFramePr>
            <a:graphicFrameLocks noGrp="1"/>
          </p:cNvGraphicFramePr>
          <p:nvPr>
            <p:extLst>
              <p:ext uri="{D42A27DB-BD31-4B8C-83A1-F6EECF244321}">
                <p14:modId xmlns:p14="http://schemas.microsoft.com/office/powerpoint/2010/main" val="3697553682"/>
              </p:ext>
            </p:extLst>
          </p:nvPr>
        </p:nvGraphicFramePr>
        <p:xfrm>
          <a:off x="6170057" y="3714712"/>
          <a:ext cx="1299864" cy="1948187"/>
        </p:xfrm>
        <a:graphic>
          <a:graphicData uri="http://schemas.openxmlformats.org/drawingml/2006/table">
            <a:tbl>
              <a:tblPr firstRow="1" bandRow="1">
                <a:tableStyleId>{2D5ABB26-0587-4C30-8999-92F81FD0307C}</a:tableStyleId>
              </a:tblPr>
              <a:tblGrid>
                <a:gridCol w="1299864">
                  <a:extLst>
                    <a:ext uri="{9D8B030D-6E8A-4147-A177-3AD203B41FA5}">
                      <a16:colId xmlns:a16="http://schemas.microsoft.com/office/drawing/2014/main" val="288906608"/>
                    </a:ext>
                  </a:extLst>
                </a:gridCol>
              </a:tblGrid>
              <a:tr h="495904">
                <a:tc>
                  <a:txBody>
                    <a:bodyPr/>
                    <a:lstStyle/>
                    <a:p>
                      <a:pPr algn="ctr"/>
                      <a:r>
                        <a:rPr lang="en-US" altLang="zh-CN" sz="2400" dirty="0">
                          <a:latin typeface="Times New Roman" panose="02020603050405020304" pitchFamily="18" charset="0"/>
                          <a:cs typeface="Times New Roman" panose="02020603050405020304" pitchFamily="18" charset="0"/>
                        </a:rPr>
                        <a:t>0x64</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699254"/>
                  </a:ext>
                </a:extLst>
              </a:tr>
              <a:tr h="510989">
                <a:tc>
                  <a:txBody>
                    <a:bodyPr/>
                    <a:lstStyle/>
                    <a:p>
                      <a:pPr algn="ctr"/>
                      <a:r>
                        <a:rPr lang="en-US" altLang="zh-CN" sz="2400" dirty="0">
                          <a:latin typeface="Times New Roman" panose="02020603050405020304" pitchFamily="18" charset="0"/>
                          <a:cs typeface="Times New Roman" panose="02020603050405020304" pitchFamily="18" charset="0"/>
                        </a:rPr>
                        <a:t>0x63</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0471923"/>
                  </a:ext>
                </a:extLst>
              </a:tr>
              <a:tr h="484094">
                <a:tc>
                  <a:txBody>
                    <a:bodyPr/>
                    <a:lstStyle/>
                    <a:p>
                      <a:pPr algn="ctr"/>
                      <a:r>
                        <a:rPr lang="en-US" altLang="zh-CN" sz="2400" dirty="0">
                          <a:latin typeface="Times New Roman" panose="02020603050405020304" pitchFamily="18" charset="0"/>
                          <a:cs typeface="Times New Roman" panose="02020603050405020304" pitchFamily="18" charset="0"/>
                        </a:rPr>
                        <a:t>0x62</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8397198"/>
                  </a:ext>
                </a:extLst>
              </a:tr>
              <a:tr h="457200">
                <a:tc>
                  <a:txBody>
                    <a:bodyPr/>
                    <a:lstStyle/>
                    <a:p>
                      <a:pPr algn="ctr"/>
                      <a:r>
                        <a:rPr lang="en-US" altLang="zh-CN" sz="2400" dirty="0">
                          <a:latin typeface="Times New Roman" panose="02020603050405020304" pitchFamily="18" charset="0"/>
                          <a:cs typeface="Times New Roman" panose="02020603050405020304" pitchFamily="18" charset="0"/>
                        </a:rPr>
                        <a:t>0x61</a:t>
                      </a:r>
                      <a:endParaRPr lang="zh-CN" altLang="en-US"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8769567"/>
                  </a:ext>
                </a:extLst>
              </a:tr>
            </a:tbl>
          </a:graphicData>
        </a:graphic>
      </p:graphicFrame>
      <p:graphicFrame>
        <p:nvGraphicFramePr>
          <p:cNvPr id="40" name="表格 39">
            <a:extLst>
              <a:ext uri="{FF2B5EF4-FFF2-40B4-BE49-F238E27FC236}">
                <a16:creationId xmlns:a16="http://schemas.microsoft.com/office/drawing/2014/main" id="{6A45FF37-2158-4B0B-858D-29FE9CE23C57}"/>
              </a:ext>
            </a:extLst>
          </p:cNvPr>
          <p:cNvGraphicFramePr>
            <a:graphicFrameLocks noGrp="1"/>
          </p:cNvGraphicFramePr>
          <p:nvPr>
            <p:extLst>
              <p:ext uri="{D42A27DB-BD31-4B8C-83A1-F6EECF244321}">
                <p14:modId xmlns:p14="http://schemas.microsoft.com/office/powerpoint/2010/main" val="886323234"/>
              </p:ext>
            </p:extLst>
          </p:nvPr>
        </p:nvGraphicFramePr>
        <p:xfrm>
          <a:off x="4105992" y="3627958"/>
          <a:ext cx="1787188" cy="2121696"/>
        </p:xfrm>
        <a:graphic>
          <a:graphicData uri="http://schemas.openxmlformats.org/drawingml/2006/table">
            <a:tbl>
              <a:tblPr firstRow="1" bandRow="1">
                <a:tableStyleId>{2D5ABB26-0587-4C30-8999-92F81FD0307C}</a:tableStyleId>
              </a:tblPr>
              <a:tblGrid>
                <a:gridCol w="1787188">
                  <a:extLst>
                    <a:ext uri="{9D8B030D-6E8A-4147-A177-3AD203B41FA5}">
                      <a16:colId xmlns:a16="http://schemas.microsoft.com/office/drawing/2014/main" val="288906608"/>
                    </a:ext>
                  </a:extLst>
                </a:gridCol>
              </a:tblGrid>
              <a:tr h="530424">
                <a:tc>
                  <a:txBody>
                    <a:bodyPr/>
                    <a:lstStyle/>
                    <a:p>
                      <a:pPr algn="ctr"/>
                      <a:r>
                        <a:rPr lang="en-US" altLang="zh-CN" sz="2400" dirty="0">
                          <a:latin typeface="Times New Roman" panose="02020603050405020304" pitchFamily="18" charset="0"/>
                          <a:cs typeface="Times New Roman" panose="02020603050405020304" pitchFamily="18" charset="0"/>
                        </a:rPr>
                        <a:t>0x0025f758</a:t>
                      </a:r>
                      <a:endParaRPr lang="zh-CN" altLang="en-US"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5699254"/>
                  </a:ext>
                </a:extLst>
              </a:tr>
              <a:tr h="530424">
                <a:tc>
                  <a:txBody>
                    <a:bodyPr/>
                    <a:lstStyle/>
                    <a:p>
                      <a:pPr algn="ctr"/>
                      <a:r>
                        <a:rPr lang="en-US" altLang="zh-CN" sz="2400" dirty="0">
                          <a:latin typeface="Times New Roman" panose="02020603050405020304" pitchFamily="18" charset="0"/>
                          <a:cs typeface="Times New Roman" panose="02020603050405020304" pitchFamily="18" charset="0"/>
                        </a:rPr>
                        <a:t>0x0025f759</a:t>
                      </a:r>
                      <a:endParaRPr lang="zh-CN" altLang="en-US"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0471923"/>
                  </a:ext>
                </a:extLst>
              </a:tr>
              <a:tr h="530424">
                <a:tc>
                  <a:txBody>
                    <a:bodyPr/>
                    <a:lstStyle/>
                    <a:p>
                      <a:pPr algn="ctr"/>
                      <a:r>
                        <a:rPr lang="en-US" altLang="zh-CN" sz="2400" dirty="0">
                          <a:latin typeface="Times New Roman" panose="02020603050405020304" pitchFamily="18" charset="0"/>
                          <a:cs typeface="Times New Roman" panose="02020603050405020304" pitchFamily="18" charset="0"/>
                        </a:rPr>
                        <a:t>0x0025f75a</a:t>
                      </a:r>
                      <a:endParaRPr lang="zh-CN" altLang="en-US"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8397198"/>
                  </a:ext>
                </a:extLst>
              </a:tr>
              <a:tr h="530424">
                <a:tc>
                  <a:txBody>
                    <a:bodyPr/>
                    <a:lstStyle/>
                    <a:p>
                      <a:pPr algn="ctr"/>
                      <a:r>
                        <a:rPr lang="en-US" altLang="zh-CN" sz="2400" dirty="0">
                          <a:latin typeface="Times New Roman" panose="02020603050405020304" pitchFamily="18" charset="0"/>
                          <a:cs typeface="Times New Roman" panose="02020603050405020304" pitchFamily="18" charset="0"/>
                        </a:rPr>
                        <a:t>0x0025f75b</a:t>
                      </a:r>
                      <a:endParaRPr lang="zh-CN" altLang="en-US" sz="24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8769567"/>
                  </a:ext>
                </a:extLst>
              </a:tr>
            </a:tbl>
          </a:graphicData>
        </a:graphic>
      </p:graphicFrame>
      <p:sp>
        <p:nvSpPr>
          <p:cNvPr id="14" name="文本框 13">
            <a:extLst>
              <a:ext uri="{FF2B5EF4-FFF2-40B4-BE49-F238E27FC236}">
                <a16:creationId xmlns:a16="http://schemas.microsoft.com/office/drawing/2014/main" id="{81D26955-0F96-429F-866B-46ACFF76259A}"/>
              </a:ext>
            </a:extLst>
          </p:cNvPr>
          <p:cNvSpPr txBox="1"/>
          <p:nvPr/>
        </p:nvSpPr>
        <p:spPr>
          <a:xfrm>
            <a:off x="4340100" y="3036208"/>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内存地址</a:t>
            </a:r>
          </a:p>
        </p:txBody>
      </p:sp>
      <p:sp>
        <p:nvSpPr>
          <p:cNvPr id="41" name="文本框 40">
            <a:extLst>
              <a:ext uri="{FF2B5EF4-FFF2-40B4-BE49-F238E27FC236}">
                <a16:creationId xmlns:a16="http://schemas.microsoft.com/office/drawing/2014/main" id="{15BF8702-4443-4A9B-B629-2E48142BC676}"/>
              </a:ext>
            </a:extLst>
          </p:cNvPr>
          <p:cNvSpPr txBox="1"/>
          <p:nvPr/>
        </p:nvSpPr>
        <p:spPr>
          <a:xfrm>
            <a:off x="6075331" y="3036207"/>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内存数据</a:t>
            </a:r>
          </a:p>
        </p:txBody>
      </p:sp>
    </p:spTree>
    <p:extLst>
      <p:ext uri="{BB962C8B-B14F-4D97-AF65-F5344CB8AC3E}">
        <p14:creationId xmlns:p14="http://schemas.microsoft.com/office/powerpoint/2010/main" val="37404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fltVal val="0"/>
                                          </p:val>
                                        </p:tav>
                                        <p:tav tm="100000">
                                          <p:val>
                                            <p:strVal val="#ppt_h"/>
                                          </p:val>
                                        </p:tav>
                                      </p:tavLst>
                                    </p:anim>
                                    <p:animEffect transition="in" filter="fade">
                                      <p:cBhvr>
                                        <p:cTn id="29" dur="500"/>
                                        <p:tgtEl>
                                          <p:spTgt spid="41"/>
                                        </p:tgtEl>
                                      </p:cBhvr>
                                    </p:animEffect>
                                  </p:childTnLst>
                                </p:cTn>
                              </p:par>
                              <p:par>
                                <p:cTn id="30" presetID="53" presetClass="entr" presetSubtype="16"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C1D36D-E657-4016-B1DA-0CF07E96C094}"/>
              </a:ext>
            </a:extLst>
          </p:cNvPr>
          <p:cNvSpPr/>
          <p:nvPr/>
        </p:nvSpPr>
        <p:spPr>
          <a:xfrm>
            <a:off x="1021164" y="933410"/>
            <a:ext cx="1107996" cy="493981"/>
          </a:xfrm>
          <a:prstGeom prst="rect">
            <a:avLst/>
          </a:prstGeom>
        </p:spPr>
        <p:txBody>
          <a:bodyPr/>
          <a:lstStyle/>
          <a:p>
            <a:pPr>
              <a:lnSpc>
                <a:spcPct val="120000"/>
              </a:lnSpc>
              <a:buClr>
                <a:srgbClr val="7030A0"/>
              </a:buClr>
            </a:pPr>
            <a:r>
              <a:rPr lang="zh-CN" altLang="en-US"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提示：</a:t>
            </a:r>
            <a:endPar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Rectangle 3">
            <a:extLst>
              <a:ext uri="{FF2B5EF4-FFF2-40B4-BE49-F238E27FC236}">
                <a16:creationId xmlns:a16="http://schemas.microsoft.com/office/drawing/2014/main" id="{54245101-43AE-4FCC-B857-182433FE2591}"/>
              </a:ext>
            </a:extLst>
          </p:cNvPr>
          <p:cNvSpPr txBox="1">
            <a:spLocks noChangeArrowheads="1"/>
          </p:cNvSpPr>
          <p:nvPr/>
        </p:nvSpPr>
        <p:spPr>
          <a:xfrm>
            <a:off x="2283624" y="2107989"/>
            <a:ext cx="5016460" cy="35190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7030A0"/>
              </a:buClr>
              <a:buNone/>
            </a:pPr>
            <a:r>
              <a:rPr lang="zh-CN" altLang="en-US" sz="2400" dirty="0" smtClean="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实</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际上，在定义一个变量时，不同环境下系统为该变量分配的内存空间可能会不同。因此，同学们在自己机器上定义变量</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并查看其所对应的内存空间时一般会与上图所显示的内存地址不一致。</a:t>
            </a:r>
          </a:p>
        </p:txBody>
      </p:sp>
      <p:grpSp>
        <p:nvGrpSpPr>
          <p:cNvPr id="24" name="组合 23">
            <a:extLst>
              <a:ext uri="{FF2B5EF4-FFF2-40B4-BE49-F238E27FC236}">
                <a16:creationId xmlns:a16="http://schemas.microsoft.com/office/drawing/2014/main" id="{9948E872-6E76-4ACC-83B2-DB34CAA87984}"/>
              </a:ext>
            </a:extLst>
          </p:cNvPr>
          <p:cNvGrpSpPr/>
          <p:nvPr/>
        </p:nvGrpSpPr>
        <p:grpSpPr>
          <a:xfrm>
            <a:off x="1482095" y="1563620"/>
            <a:ext cx="6475172" cy="4543198"/>
            <a:chOff x="4188196" y="2127479"/>
            <a:chExt cx="3910692" cy="3650794"/>
          </a:xfrm>
        </p:grpSpPr>
        <p:grpSp>
          <p:nvGrpSpPr>
            <p:cNvPr id="25" name="组合 24">
              <a:extLst>
                <a:ext uri="{FF2B5EF4-FFF2-40B4-BE49-F238E27FC236}">
                  <a16:creationId xmlns:a16="http://schemas.microsoft.com/office/drawing/2014/main" id="{F6322C3B-B4C8-44E6-8EC2-DEC845C55D6C}"/>
                </a:ext>
              </a:extLst>
            </p:cNvPr>
            <p:cNvGrpSpPr/>
            <p:nvPr/>
          </p:nvGrpSpPr>
          <p:grpSpPr>
            <a:xfrm>
              <a:off x="4188196" y="2127479"/>
              <a:ext cx="3910692" cy="3650794"/>
              <a:chOff x="4188196" y="2127479"/>
              <a:chExt cx="3910692" cy="3650794"/>
            </a:xfrm>
          </p:grpSpPr>
          <p:sp>
            <p:nvSpPr>
              <p:cNvPr id="37" name="任意多边形 93">
                <a:extLst>
                  <a:ext uri="{FF2B5EF4-FFF2-40B4-BE49-F238E27FC236}">
                    <a16:creationId xmlns:a16="http://schemas.microsoft.com/office/drawing/2014/main" id="{E94CAA4A-932C-4EB8-A4D7-F91C61DB922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矩形: 圆角 37">
                <a:extLst>
                  <a:ext uri="{FF2B5EF4-FFF2-40B4-BE49-F238E27FC236}">
                    <a16:creationId xmlns:a16="http://schemas.microsoft.com/office/drawing/2014/main" id="{78936A5A-5BE3-4BEF-836B-732581235F95}"/>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93">
                <a:extLst>
                  <a:ext uri="{FF2B5EF4-FFF2-40B4-BE49-F238E27FC236}">
                    <a16:creationId xmlns:a16="http://schemas.microsoft.com/office/drawing/2014/main" id="{48754526-5E08-4591-BC92-EC686A727FB9}"/>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4" name="任意多边形 93">
                <a:extLst>
                  <a:ext uri="{FF2B5EF4-FFF2-40B4-BE49-F238E27FC236}">
                    <a16:creationId xmlns:a16="http://schemas.microsoft.com/office/drawing/2014/main" id="{8E1EB034-1F5A-4D97-A14C-8803AABEB68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任意多边形 93">
                <a:extLst>
                  <a:ext uri="{FF2B5EF4-FFF2-40B4-BE49-F238E27FC236}">
                    <a16:creationId xmlns:a16="http://schemas.microsoft.com/office/drawing/2014/main" id="{E7BEA823-7920-48F8-BF83-7AE1ACB2ACC8}"/>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6" name="直接连接符 25">
              <a:extLst>
                <a:ext uri="{FF2B5EF4-FFF2-40B4-BE49-F238E27FC236}">
                  <a16:creationId xmlns:a16="http://schemas.microsoft.com/office/drawing/2014/main" id="{2D64EDBA-8139-4879-B13D-417200FBFB67}"/>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3EBCB8F-36E9-4A3C-A378-51BA79162AA3}"/>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86C4A86-6540-4219-9F1E-32B6D52B642C}"/>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F7DFC57-3544-4032-9C55-F7055F71F9BE}"/>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3" name="Oval Callout 2"/>
          <p:cNvSpPr/>
          <p:nvPr/>
        </p:nvSpPr>
        <p:spPr>
          <a:xfrm>
            <a:off x="7690833" y="1563621"/>
            <a:ext cx="4234867" cy="2306400"/>
          </a:xfrm>
          <a:prstGeom prst="wedgeEllipseCallout">
            <a:avLst>
              <a:gd name="adj1" fmla="val -99693"/>
              <a:gd name="adj2" fmla="val 51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a=0x61626364;</a:t>
            </a:r>
          </a:p>
          <a:p>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out</a:t>
            </a:r>
            <a:r>
              <a:rPr lang="en-US" altLang="zh-CN"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&lt;&lt;hex&lt;&lt;a&lt;&lt;</a:t>
            </a:r>
            <a:r>
              <a:rPr lang="en-US" altLang="zh-CN" sz="2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r>
              <a:rPr lang="en-US" altLang="zh-CN" sz="24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out</a:t>
            </a:r>
            <a:r>
              <a:rPr lang="en-US" altLang="zh-CN"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&lt;&lt;&amp;a&lt;&lt;</a:t>
            </a:r>
            <a:r>
              <a:rPr lang="en-US" altLang="zh-CN" sz="240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p>
          <a:p>
            <a:pPr algn="ct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353" y="4323293"/>
            <a:ext cx="4141469" cy="1681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618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 calcmode="lin" valueType="num">
                                      <p:cBhvr additive="base">
                                        <p:cTn id="28" dur="500" fill="hold"/>
                                        <p:tgtEl>
                                          <p:spTgt spid="1026"/>
                                        </p:tgtEl>
                                        <p:attrNameLst>
                                          <p:attrName>ppt_x</p:attrName>
                                        </p:attrNameLst>
                                      </p:cBhvr>
                                      <p:tavLst>
                                        <p:tav tm="0">
                                          <p:val>
                                            <p:strVal val="#ppt_x"/>
                                          </p:val>
                                        </p:tav>
                                        <p:tav tm="100000">
                                          <p:val>
                                            <p:strVal val="#ppt_x"/>
                                          </p:val>
                                        </p:tav>
                                      </p:tavLst>
                                    </p:anim>
                                    <p:anim calcmode="lin" valueType="num">
                                      <p:cBhvr additive="base">
                                        <p:cTn id="2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557</Words>
  <Application>Microsoft Office PowerPoint</Application>
  <PresentationFormat>宽屏</PresentationFormat>
  <Paragraphs>35</Paragraphs>
  <Slides>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等线</vt:lpstr>
      <vt:lpstr>等线 Light</vt:lpstr>
      <vt:lpstr>宋体</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67</cp:revision>
  <dcterms:created xsi:type="dcterms:W3CDTF">2018-07-20T07:37:48Z</dcterms:created>
  <dcterms:modified xsi:type="dcterms:W3CDTF">2018-08-01T10:57:37Z</dcterms:modified>
</cp:coreProperties>
</file>